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Nunito" panose="020B0604020202020204" charset="0"/>
      <p:regular r:id="rId11"/>
    </p:embeddedFont>
    <p:embeddedFont>
      <p:font typeface="Cambria Math" panose="02040503050406030204" pitchFamily="18" charset="0"/>
      <p:regular r:id="rId12"/>
    </p:embeddedFont>
    <p:embeddedFont>
      <p:font typeface="Nunito Sans Bold" panose="020B0604020202020204" charset="0"/>
      <p:regular r:id="rId13"/>
    </p:embeddedFont>
    <p:embeddedFont>
      <p:font typeface="Nunito Sans Bold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Bristol" panose="02000506000000020003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35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0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10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3.png"/><Relationship Id="rId10" Type="http://schemas.openxmlformats.org/officeDocument/2006/relationships/image" Target="../media/image34.png"/><Relationship Id="rId4" Type="http://schemas.openxmlformats.org/officeDocument/2006/relationships/image" Target="../media/image11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4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30.png"/><Relationship Id="rId2" Type="http://schemas.openxmlformats.org/officeDocument/2006/relationships/image" Target="../media/image23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2.png"/><Relationship Id="rId5" Type="http://schemas.openxmlformats.org/officeDocument/2006/relationships/image" Target="../media/image11.png"/><Relationship Id="rId1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13.png"/><Relationship Id="rId9" Type="http://schemas.openxmlformats.org/officeDocument/2006/relationships/image" Target="../media/image35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0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9718" y="785512"/>
            <a:ext cx="15852515" cy="170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106"/>
              </a:lnSpc>
              <a:spcBef>
                <a:spcPct val="0"/>
              </a:spcBef>
            </a:pPr>
            <a:r>
              <a:rPr lang="en-US" sz="11915">
                <a:solidFill>
                  <a:srgbClr val="FFFFFF"/>
                </a:solidFill>
                <a:latin typeface="Nunito Sans Bold"/>
              </a:rPr>
              <a:t>MÉTODO PUNTO FIJO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054309" y="6513776"/>
            <a:ext cx="3096531" cy="38888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68342" y="-68342"/>
            <a:ext cx="1205741" cy="1342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082259" y="0"/>
            <a:ext cx="1205741" cy="134242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9796464">
            <a:off x="387701" y="6721719"/>
            <a:ext cx="2595857" cy="307595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130347" y="8078828"/>
            <a:ext cx="2027305" cy="202730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26725" y="3124200"/>
            <a:ext cx="16434551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191919"/>
                </a:solidFill>
                <a:latin typeface="Bristol"/>
              </a:rPr>
              <a:t>SANDRA ISABEL CHÁVEZ ALCALDE</a:t>
            </a:r>
          </a:p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191919"/>
                </a:solidFill>
                <a:latin typeface="Bristol"/>
              </a:rPr>
              <a:t>SANTIAGO ROMERO PINEDA</a:t>
            </a:r>
          </a:p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191919"/>
                </a:solidFill>
                <a:latin typeface="Bristol"/>
              </a:rPr>
              <a:t>DAVID RICARDO BERNAL ALFONSO</a:t>
            </a:r>
          </a:p>
          <a:p>
            <a:pPr algn="ctr">
              <a:lnSpc>
                <a:spcPts val="3960"/>
              </a:lnSpc>
            </a:pPr>
            <a:endParaRPr lang="en-US" sz="3600">
              <a:solidFill>
                <a:srgbClr val="191919"/>
              </a:solidFill>
              <a:latin typeface="Bristo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5197833"/>
            <a:ext cx="16434551" cy="157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dirty="0">
                <a:solidFill>
                  <a:srgbClr val="FFFFFF"/>
                </a:solidFill>
                <a:latin typeface="Bristol"/>
              </a:rPr>
              <a:t>ANÁLISIS NUMÉRICO</a:t>
            </a:r>
          </a:p>
          <a:p>
            <a:pPr algn="ctr">
              <a:lnSpc>
                <a:spcPts val="6160"/>
              </a:lnSpc>
            </a:pPr>
            <a:endParaRPr lang="en-US" sz="5600" dirty="0">
              <a:solidFill>
                <a:srgbClr val="FFFFFF"/>
              </a:solidFill>
              <a:latin typeface="Bristo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24749" y="6562448"/>
            <a:ext cx="16434551" cy="1516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191919"/>
                </a:solidFill>
                <a:latin typeface="Bristol"/>
              </a:rPr>
              <a:t>PROFESORA </a:t>
            </a:r>
          </a:p>
          <a:p>
            <a:pPr algn="ctr">
              <a:lnSpc>
                <a:spcPts val="3960"/>
              </a:lnSpc>
            </a:pPr>
            <a:r>
              <a:rPr lang="en-US" sz="3600">
                <a:solidFill>
                  <a:srgbClr val="191919"/>
                </a:solidFill>
                <a:latin typeface="Bristol"/>
              </a:rPr>
              <a:t>EDDY HERRERA DAZA</a:t>
            </a:r>
          </a:p>
          <a:p>
            <a:pPr algn="ctr">
              <a:lnSpc>
                <a:spcPts val="3960"/>
              </a:lnSpc>
            </a:pPr>
            <a:endParaRPr lang="en-US" sz="3600">
              <a:solidFill>
                <a:srgbClr val="191919"/>
              </a:solidFill>
              <a:latin typeface="Bristo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0100" y="3892078"/>
            <a:ext cx="6819900" cy="2342883"/>
            <a:chOff x="0" y="-35234"/>
            <a:chExt cx="9093201" cy="3123843"/>
          </a:xfrm>
        </p:grpSpPr>
        <p:sp>
          <p:nvSpPr>
            <p:cNvPr id="3" name="TextBox 3"/>
            <p:cNvSpPr txBox="1"/>
            <p:nvPr/>
          </p:nvSpPr>
          <p:spPr>
            <a:xfrm>
              <a:off x="1366144" y="-35234"/>
              <a:ext cx="6045201" cy="16414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 dirty="0">
                  <a:solidFill>
                    <a:srgbClr val="38B6FF"/>
                  </a:solidFill>
                  <a:latin typeface="Nunito Sans Bold Bold"/>
                </a:rPr>
                <a:t>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28490"/>
              <a:ext cx="9093201" cy="10601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6160"/>
                </a:lnSpc>
                <a:spcBef>
                  <a:spcPct val="0"/>
                </a:spcBef>
              </a:pPr>
              <a:r>
                <a:rPr lang="en-US" sz="5600" dirty="0" smtClean="0">
                  <a:solidFill>
                    <a:srgbClr val="FFFFFF"/>
                  </a:solidFill>
                  <a:latin typeface="Bristol"/>
                </a:rPr>
                <a:t>MÉTODO PUNTO FIJO</a:t>
              </a:r>
              <a:endParaRPr lang="en-US" sz="5600" dirty="0">
                <a:solidFill>
                  <a:srgbClr val="FFFFFF"/>
                </a:solidFill>
                <a:latin typeface="Bristol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4268548" y="4995980"/>
            <a:ext cx="8113617" cy="29504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8816340" y="2605288"/>
            <a:ext cx="1495679" cy="1027070"/>
            <a:chOff x="0" y="0"/>
            <a:chExt cx="1994239" cy="136942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432827" cy="1369427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458287" y="357656"/>
              <a:ext cx="1535951" cy="692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59"/>
                </a:lnSpc>
                <a:spcBef>
                  <a:spcPct val="0"/>
                </a:spcBef>
              </a:pPr>
              <a:r>
                <a:rPr lang="en-US" sz="3599" u="none" dirty="0">
                  <a:solidFill>
                    <a:srgbClr val="FFFFFF"/>
                  </a:solidFill>
                  <a:latin typeface="Bristol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16339" y="5180334"/>
            <a:ext cx="1495679" cy="1027070"/>
            <a:chOff x="0" y="0"/>
            <a:chExt cx="1994239" cy="1369427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432827" cy="1369427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458287" y="357656"/>
              <a:ext cx="1535951" cy="692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59"/>
                </a:lnSpc>
                <a:spcBef>
                  <a:spcPct val="0"/>
                </a:spcBef>
              </a:pPr>
              <a:r>
                <a:rPr lang="en-US" sz="3599" u="none">
                  <a:solidFill>
                    <a:srgbClr val="FFFFFF"/>
                  </a:solidFill>
                  <a:latin typeface="Bristol"/>
                </a:rPr>
                <a:t>02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32945" y="7755380"/>
            <a:ext cx="1495679" cy="1027070"/>
            <a:chOff x="0" y="0"/>
            <a:chExt cx="1994239" cy="1369427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432827" cy="1369427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458287" y="357656"/>
              <a:ext cx="1535951" cy="692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59"/>
                </a:lnSpc>
                <a:spcBef>
                  <a:spcPct val="0"/>
                </a:spcBef>
              </a:pPr>
              <a:r>
                <a:rPr lang="en-US" sz="3599" u="none">
                  <a:solidFill>
                    <a:srgbClr val="FFFFFF"/>
                  </a:solidFill>
                  <a:latin typeface="Bristol"/>
                </a:rPr>
                <a:t>03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10800" y="2773464"/>
            <a:ext cx="5083884" cy="678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FFFFFF"/>
                </a:solidFill>
                <a:latin typeface="Nunito"/>
              </a:rPr>
              <a:t>Diagrama</a:t>
            </a:r>
            <a:r>
              <a:rPr lang="en-US" sz="4800" dirty="0">
                <a:solidFill>
                  <a:srgbClr val="FFFFFF"/>
                </a:solidFill>
                <a:latin typeface="Nunito"/>
              </a:rPr>
              <a:t> de </a:t>
            </a:r>
            <a:r>
              <a:rPr lang="en-US" sz="4800" dirty="0" err="1">
                <a:solidFill>
                  <a:srgbClr val="FFFFFF"/>
                </a:solidFill>
                <a:latin typeface="Nunito"/>
              </a:rPr>
              <a:t>flujo</a:t>
            </a:r>
            <a:r>
              <a:rPr lang="en-US" sz="4800" dirty="0">
                <a:solidFill>
                  <a:srgbClr val="FFFFFF"/>
                </a:solidFill>
                <a:latin typeface="Nunito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10800" y="7943948"/>
            <a:ext cx="7856088" cy="678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FFFFFF"/>
                </a:solidFill>
                <a:latin typeface="Nunito"/>
              </a:rPr>
              <a:t>Comparación</a:t>
            </a:r>
            <a:r>
              <a:rPr lang="en-US" sz="4800" dirty="0">
                <a:solidFill>
                  <a:srgbClr val="FFFFFF"/>
                </a:solidFill>
                <a:latin typeface="Nunito"/>
              </a:rPr>
              <a:t> de </a:t>
            </a:r>
            <a:r>
              <a:rPr lang="en-US" sz="4800" dirty="0" err="1">
                <a:solidFill>
                  <a:srgbClr val="FFFFFF"/>
                </a:solidFill>
                <a:latin typeface="Nunito"/>
              </a:rPr>
              <a:t>algoritmos</a:t>
            </a:r>
            <a:r>
              <a:rPr lang="en-US" sz="4800" dirty="0">
                <a:solidFill>
                  <a:srgbClr val="FFFFFF"/>
                </a:solidFill>
                <a:latin typeface="Nunito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29850" y="5413031"/>
            <a:ext cx="7369884" cy="678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en-US" sz="4800" dirty="0" err="1">
                <a:solidFill>
                  <a:srgbClr val="FFFFFF"/>
                </a:solidFill>
                <a:latin typeface="Nunito"/>
              </a:rPr>
              <a:t>Resultados</a:t>
            </a:r>
            <a:r>
              <a:rPr lang="en-US" sz="4800" dirty="0">
                <a:solidFill>
                  <a:srgbClr val="FFFFFF"/>
                </a:solidFill>
                <a:latin typeface="Nunito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600047">
            <a:off x="822960" y="8663940"/>
            <a:ext cx="1559154" cy="86533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40314" y="1028700"/>
            <a:ext cx="12607371" cy="916787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37768" y="-9525"/>
            <a:ext cx="14549242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4AAD"/>
                </a:solidFill>
                <a:latin typeface="Nunito Sans Bold Bold"/>
              </a:rPr>
              <a:t>DIAGRAMA DE FLUJO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219391" y="-65422"/>
            <a:ext cx="807243" cy="8987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8187529">
            <a:off x="2436693" y="88990"/>
            <a:ext cx="807243" cy="89875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720259">
            <a:off x="16479723" y="8601213"/>
            <a:ext cx="1559154" cy="865331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6372010" y="9259930"/>
            <a:ext cx="1495679" cy="1027070"/>
            <a:chOff x="0" y="0"/>
            <a:chExt cx="1994239" cy="136942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1432827" cy="1369427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458287" y="357656"/>
              <a:ext cx="1535951" cy="692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59"/>
                </a:lnSpc>
                <a:spcBef>
                  <a:spcPct val="0"/>
                </a:spcBef>
              </a:pPr>
              <a:r>
                <a:rPr lang="en-US" sz="3599" u="none">
                  <a:solidFill>
                    <a:srgbClr val="000000"/>
                  </a:solidFill>
                  <a:latin typeface="Bristol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84374" y="475339"/>
            <a:ext cx="10993582" cy="122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38B6FF"/>
                </a:solidFill>
                <a:latin typeface="Nunito Sans Bold Bold"/>
              </a:rPr>
              <a:t>RESULTADOS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282471" y="3658688"/>
            <a:ext cx="1566420" cy="3289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195142">
            <a:off x="5057215" y="78528"/>
            <a:ext cx="843338" cy="8126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9156522">
            <a:off x="12334315" y="1039639"/>
            <a:ext cx="843338" cy="81267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300342" y="2630082"/>
            <a:ext cx="7086554" cy="1362926"/>
            <a:chOff x="0" y="0"/>
            <a:chExt cx="9448739" cy="18172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85725"/>
              <a:ext cx="9448739" cy="10610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4800">
                  <a:solidFill>
                    <a:srgbClr val="191919"/>
                  </a:solidFill>
                  <a:latin typeface="Bristol Bold"/>
                </a:rPr>
                <a:t>CASO 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94325"/>
              <a:ext cx="9448739" cy="42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288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606572" y="2579027"/>
            <a:ext cx="766431" cy="732518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6975201" y="9077985"/>
            <a:ext cx="1495679" cy="1027070"/>
            <a:chOff x="0" y="0"/>
            <a:chExt cx="1994239" cy="1369427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1432827" cy="1369427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458287" y="357656"/>
              <a:ext cx="1535951" cy="692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59"/>
                </a:lnSpc>
                <a:spcBef>
                  <a:spcPct val="0"/>
                </a:spcBef>
              </a:pPr>
              <a:r>
                <a:rPr lang="en-US" sz="3599" u="none">
                  <a:solidFill>
                    <a:srgbClr val="000000"/>
                  </a:solidFill>
                  <a:latin typeface="Bristol"/>
                </a:rPr>
                <a:t>04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rcRect l="25946" t="42872" r="27509" b="41423"/>
          <a:stretch>
            <a:fillRect/>
          </a:stretch>
        </p:blipFill>
        <p:spPr>
          <a:xfrm>
            <a:off x="1230155" y="3498665"/>
            <a:ext cx="6263640" cy="118872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rcRect l="25266" t="32967" r="64880" b="56764"/>
          <a:stretch>
            <a:fillRect/>
          </a:stretch>
        </p:blipFill>
        <p:spPr>
          <a:xfrm>
            <a:off x="4843619" y="6122505"/>
            <a:ext cx="1903752" cy="111599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 l="24077" t="34417" r="60294" b="54711"/>
          <a:stretch>
            <a:fillRect/>
          </a:stretch>
        </p:blipFill>
        <p:spPr>
          <a:xfrm>
            <a:off x="14577956" y="7188095"/>
            <a:ext cx="2932379" cy="1147452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4061207" y="3015383"/>
            <a:ext cx="7086554" cy="1114006"/>
            <a:chOff x="0" y="0"/>
            <a:chExt cx="9448739" cy="148534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57150"/>
              <a:ext cx="9448739" cy="700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191919"/>
                  </a:solidFill>
                  <a:latin typeface="Bristol Bold"/>
                </a:rPr>
                <a:t>RAÍCES WOLFRAM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62431"/>
              <a:ext cx="9448739" cy="42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288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832995" y="7326149"/>
            <a:ext cx="3681395" cy="175183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3872439" y="3828781"/>
            <a:ext cx="3243617" cy="1717209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5400000">
            <a:off x="12127985" y="4094706"/>
            <a:ext cx="2640618" cy="26194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rcRect l="23645" t="31677" r="50310" b="40992"/>
          <a:stretch>
            <a:fillRect/>
          </a:stretch>
        </p:blipFill>
        <p:spPr>
          <a:xfrm>
            <a:off x="241298" y="6827344"/>
            <a:ext cx="4121236" cy="2432586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rcRect l="39808" t="54327" r="43077" b="34854"/>
          <a:stretch>
            <a:fillRect/>
          </a:stretch>
        </p:blipFill>
        <p:spPr>
          <a:xfrm>
            <a:off x="9081165" y="6680501"/>
            <a:ext cx="4279405" cy="1521566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5400000">
            <a:off x="2931169" y="7286701"/>
            <a:ext cx="3116598" cy="309167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7"/>
          <a:srcRect l="25266" t="32967" r="64880" b="56764"/>
          <a:stretch>
            <a:fillRect/>
          </a:stretch>
        </p:blipFill>
        <p:spPr>
          <a:xfrm>
            <a:off x="475959" y="5834112"/>
            <a:ext cx="1903752" cy="1115993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/>
          <a:srcRect l="24786" t="49932" r="43837" b="42561"/>
          <a:stretch>
            <a:fillRect/>
          </a:stretch>
        </p:blipFill>
        <p:spPr>
          <a:xfrm>
            <a:off x="9081165" y="6257307"/>
            <a:ext cx="4236154" cy="570037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5400000">
            <a:off x="7629881" y="7310309"/>
            <a:ext cx="2640618" cy="261949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475959" y="5449698"/>
            <a:ext cx="12841360" cy="257695"/>
            <a:chOff x="0" y="0"/>
            <a:chExt cx="24384000" cy="429094"/>
          </a:xfrm>
        </p:grpSpPr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0" y="0"/>
              <a:ext cx="11800090" cy="429094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12583910" y="0"/>
              <a:ext cx="11800090" cy="429094"/>
            </a:xfrm>
            <a:prstGeom prst="rect">
              <a:avLst/>
            </a:prstGeom>
          </p:spPr>
        </p:pic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6"/>
          <a:srcRect l="20412" t="40196" r="63423" b="50337"/>
          <a:stretch>
            <a:fillRect/>
          </a:stretch>
        </p:blipFill>
        <p:spPr>
          <a:xfrm>
            <a:off x="13812972" y="5707393"/>
            <a:ext cx="3983020" cy="1406278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5400000">
            <a:off x="16719173" y="3998414"/>
            <a:ext cx="2640618" cy="261949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5400000">
            <a:off x="12127985" y="7310309"/>
            <a:ext cx="2640618" cy="261949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4971113" y="5834112"/>
            <a:ext cx="7086554" cy="1114006"/>
            <a:chOff x="0" y="0"/>
            <a:chExt cx="9448739" cy="1485341"/>
          </a:xfrm>
        </p:grpSpPr>
        <p:sp>
          <p:nvSpPr>
            <p:cNvPr id="35" name="TextBox 35"/>
            <p:cNvSpPr txBox="1"/>
            <p:nvPr/>
          </p:nvSpPr>
          <p:spPr>
            <a:xfrm>
              <a:off x="0" y="-57150"/>
              <a:ext cx="9448739" cy="700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>
                  <a:solidFill>
                    <a:srgbClr val="191919"/>
                  </a:solidFill>
                  <a:latin typeface="Bristol Bold"/>
                </a:rPr>
                <a:t> WOLFRAM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1062431"/>
              <a:ext cx="9448739" cy="422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288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612554"/>
            <a:ext cx="18288000" cy="321821"/>
            <a:chOff x="0" y="0"/>
            <a:chExt cx="24384000" cy="42909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800090" cy="42909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2583910" y="0"/>
              <a:ext cx="11800090" cy="429094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7020921" y="8744765"/>
            <a:ext cx="1495679" cy="1027070"/>
            <a:chOff x="0" y="0"/>
            <a:chExt cx="1994239" cy="136942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432827" cy="1369427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458287" y="357656"/>
              <a:ext cx="1535951" cy="692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59"/>
                </a:lnSpc>
                <a:spcBef>
                  <a:spcPct val="0"/>
                </a:spcBef>
              </a:pPr>
              <a:r>
                <a:rPr lang="en-US" sz="3599" u="none">
                  <a:solidFill>
                    <a:srgbClr val="000000"/>
                  </a:solidFill>
                  <a:latin typeface="Bristol"/>
                </a:rPr>
                <a:t>05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97326" y="242542"/>
            <a:ext cx="7086554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191919"/>
                </a:solidFill>
                <a:latin typeface="Bristol Bold"/>
              </a:rPr>
              <a:t>CASO 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99729" y="225250"/>
            <a:ext cx="766431" cy="7325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-237983" y="995797"/>
            <a:ext cx="1566420" cy="32894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l="24926" t="42570" r="35323" b="46255"/>
          <a:stretch>
            <a:fillRect/>
          </a:stretch>
        </p:blipFill>
        <p:spPr>
          <a:xfrm>
            <a:off x="840180" y="957768"/>
            <a:ext cx="7115100" cy="112503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640603" y="7977441"/>
            <a:ext cx="9240544" cy="153464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 l="439" t="4735" r="7049" b="329"/>
          <a:stretch>
            <a:fillRect/>
          </a:stretch>
        </p:blipFill>
        <p:spPr>
          <a:xfrm>
            <a:off x="1454333" y="2082806"/>
            <a:ext cx="7108122" cy="5462086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894653" y="1801546"/>
            <a:ext cx="7972987" cy="60246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/>
              <p:cNvSpPr txBox="1"/>
              <p:nvPr/>
            </p:nvSpPr>
            <p:spPr>
              <a:xfrm>
                <a:off x="12420600" y="511369"/>
                <a:ext cx="2581796" cy="1265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O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O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O" sz="4000" b="0" i="1" smtClean="0">
                              <a:latin typeface="Cambria Math" panose="02040503050406030204" pitchFamily="18" charset="0"/>
                            </a:rPr>
                            <m:t>𝑠𝑒𝑛</m:t>
                          </m:r>
                          <m:r>
                            <a:rPr lang="es-CO" sz="4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CO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CO" sz="4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0600" y="511369"/>
                <a:ext cx="2581796" cy="12656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73465"/>
            <a:ext cx="18288000" cy="321821"/>
            <a:chOff x="0" y="0"/>
            <a:chExt cx="24384000" cy="42909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800090" cy="42909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2583910" y="0"/>
              <a:ext cx="11800090" cy="429094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7066641" y="8907305"/>
            <a:ext cx="1495679" cy="1027070"/>
            <a:chOff x="0" y="0"/>
            <a:chExt cx="1994239" cy="136942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432827" cy="1369427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458287" y="357656"/>
              <a:ext cx="1535951" cy="692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59"/>
                </a:lnSpc>
                <a:spcBef>
                  <a:spcPct val="0"/>
                </a:spcBef>
              </a:pPr>
              <a:r>
                <a:rPr lang="en-US" sz="3599" u="none">
                  <a:solidFill>
                    <a:srgbClr val="000000"/>
                  </a:solidFill>
                  <a:latin typeface="Bristol"/>
                </a:rPr>
                <a:t>06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-244673" y="1041792"/>
            <a:ext cx="1566420" cy="32894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46750" y="216193"/>
            <a:ext cx="7086554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191919"/>
                </a:solidFill>
                <a:latin typeface="Bristol Bold"/>
              </a:rPr>
              <a:t>CASO 3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89728" y="199955"/>
            <a:ext cx="766431" cy="73251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l="25606" t="41362" r="39739" b="46255"/>
          <a:stretch>
            <a:fillRect/>
          </a:stretch>
        </p:blipFill>
        <p:spPr>
          <a:xfrm>
            <a:off x="846750" y="932473"/>
            <a:ext cx="6891599" cy="1385076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r="7009" b="1526"/>
          <a:stretch>
            <a:fillRect/>
          </a:stretch>
        </p:blipFill>
        <p:spPr>
          <a:xfrm>
            <a:off x="846750" y="2040227"/>
            <a:ext cx="7848025" cy="629525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5311939" y="8496111"/>
            <a:ext cx="7664121" cy="127735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707849" y="1951520"/>
            <a:ext cx="8580151" cy="6383960"/>
          </a:xfrm>
          <a:prstGeom prst="rect">
            <a:avLst/>
          </a:prstGeom>
        </p:spPr>
      </p:pic>
      <p:pic>
        <p:nvPicPr>
          <p:cNvPr id="15" name="Picture 29"/>
          <p:cNvPicPr>
            <a:picLocks noChangeAspect="1"/>
          </p:cNvPicPr>
          <p:nvPr/>
        </p:nvPicPr>
        <p:blipFill rotWithShape="1">
          <a:blip r:embed="rId10"/>
          <a:srcRect t="36077"/>
          <a:stretch/>
        </p:blipFill>
        <p:spPr>
          <a:xfrm>
            <a:off x="11734800" y="744535"/>
            <a:ext cx="3873966" cy="104635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73352" y="8172430"/>
            <a:ext cx="18288000" cy="321821"/>
            <a:chOff x="0" y="0"/>
            <a:chExt cx="24384000" cy="42909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800090" cy="429094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2583910" y="0"/>
              <a:ext cx="11800090" cy="429094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7020921" y="8744765"/>
            <a:ext cx="1495679" cy="1027070"/>
            <a:chOff x="0" y="0"/>
            <a:chExt cx="1994239" cy="136942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432827" cy="1369427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458287" y="357656"/>
              <a:ext cx="1535951" cy="692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59"/>
                </a:lnSpc>
                <a:spcBef>
                  <a:spcPct val="0"/>
                </a:spcBef>
              </a:pPr>
              <a:r>
                <a:rPr lang="en-US" sz="3599" u="none">
                  <a:solidFill>
                    <a:srgbClr val="000000"/>
                  </a:solidFill>
                  <a:latin typeface="Bristol"/>
                </a:rPr>
                <a:t>07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81360" y="1204603"/>
            <a:ext cx="4363045" cy="613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191919"/>
                </a:solidFill>
                <a:latin typeface="Bristol Bold"/>
              </a:rPr>
              <a:t>CASO 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53175" y="1217715"/>
            <a:ext cx="666484" cy="63699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159238" y="1688127"/>
            <a:ext cx="964412" cy="20252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 l="24926" t="42570" r="35323" b="46255"/>
          <a:stretch>
            <a:fillRect/>
          </a:stretch>
        </p:blipFill>
        <p:spPr>
          <a:xfrm>
            <a:off x="2619659" y="1217715"/>
            <a:ext cx="5538861" cy="87580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l="25266" t="32967" r="64880" b="56764"/>
          <a:stretch>
            <a:fillRect/>
          </a:stretch>
        </p:blipFill>
        <p:spPr>
          <a:xfrm>
            <a:off x="5344405" y="2417181"/>
            <a:ext cx="1482006" cy="86876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909446" y="3879024"/>
            <a:ext cx="8164952" cy="1356017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3086849" y="1655616"/>
            <a:ext cx="6704082" cy="1053881"/>
            <a:chOff x="0" y="0"/>
            <a:chExt cx="8938776" cy="140517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8938776" cy="665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38"/>
                </a:lnSpc>
              </a:pPr>
              <a:r>
                <a:rPr lang="en-US" sz="3027">
                  <a:solidFill>
                    <a:srgbClr val="191919"/>
                  </a:solidFill>
                  <a:latin typeface="Bristol Bold"/>
                </a:rPr>
                <a:t>RAÍZ wOLFRAM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002006"/>
              <a:ext cx="8938776" cy="4031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272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525415" y="3469532"/>
            <a:ext cx="6261686" cy="984337"/>
            <a:chOff x="0" y="0"/>
            <a:chExt cx="8348914" cy="131244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47625"/>
              <a:ext cx="8348914" cy="616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58"/>
                </a:lnSpc>
              </a:pPr>
              <a:r>
                <a:rPr lang="en-US" sz="2827">
                  <a:solidFill>
                    <a:srgbClr val="191919"/>
                  </a:solidFill>
                  <a:latin typeface="Bristol Bold"/>
                </a:rPr>
                <a:t>RESULTADO ALGORITMO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932113"/>
              <a:ext cx="8348914" cy="380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254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772137" y="2389726"/>
            <a:ext cx="4091589" cy="475221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826411" y="1993437"/>
            <a:ext cx="1914935" cy="1476096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068519" y="297180"/>
            <a:ext cx="10993582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38B6FF"/>
                </a:solidFill>
                <a:latin typeface="Nunito Sans Bold Bold"/>
              </a:rPr>
              <a:t>COMPARACIÓN RESULTADOS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-1195142">
            <a:off x="3238232" y="96678"/>
            <a:ext cx="843338" cy="812672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9156522">
            <a:off x="13079097" y="256604"/>
            <a:ext cx="843338" cy="812672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224786" y="6678260"/>
            <a:ext cx="1181026" cy="248015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47681" y="6046565"/>
            <a:ext cx="5343013" cy="54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3"/>
              </a:lnSpc>
            </a:pPr>
            <a:r>
              <a:rPr lang="en-US" sz="3166">
                <a:solidFill>
                  <a:srgbClr val="191919"/>
                </a:solidFill>
                <a:latin typeface="Bristol Bold"/>
              </a:rPr>
              <a:t>CASO 3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09446" y="6043545"/>
            <a:ext cx="577862" cy="552293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rcRect l="25606" t="41362" r="39739" b="46255"/>
          <a:stretch>
            <a:fillRect/>
          </a:stretch>
        </p:blipFill>
        <p:spPr>
          <a:xfrm>
            <a:off x="939307" y="6802268"/>
            <a:ext cx="5196024" cy="1044299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211441" y="8011934"/>
            <a:ext cx="3873966" cy="1600621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6926743" y="7807696"/>
            <a:ext cx="2438453" cy="1373109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rcRect l="25266" t="30864" r="64880" b="56764"/>
          <a:stretch>
            <a:fillRect/>
          </a:stretch>
        </p:blipFill>
        <p:spPr>
          <a:xfrm>
            <a:off x="666407" y="8378458"/>
            <a:ext cx="1545035" cy="1091236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6901284" y="7324417"/>
            <a:ext cx="4993265" cy="784941"/>
            <a:chOff x="0" y="0"/>
            <a:chExt cx="6657686" cy="1046588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38100"/>
              <a:ext cx="6657686" cy="491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6"/>
                </a:lnSpc>
              </a:pPr>
              <a:r>
                <a:rPr lang="en-US" sz="2254" dirty="0">
                  <a:solidFill>
                    <a:srgbClr val="191919"/>
                  </a:solidFill>
                  <a:latin typeface="Bristol Bold"/>
                </a:rPr>
                <a:t>RAÍZ </a:t>
              </a:r>
              <a:r>
                <a:rPr lang="en-US" sz="2254" dirty="0" err="1">
                  <a:solidFill>
                    <a:srgbClr val="191919"/>
                  </a:solidFill>
                  <a:latin typeface="Bristol Bold"/>
                </a:rPr>
                <a:t>wOLFRAM</a:t>
              </a:r>
              <a:endParaRPr lang="en-US" sz="2254" dirty="0">
                <a:solidFill>
                  <a:srgbClr val="191919"/>
                </a:solidFill>
                <a:latin typeface="Bristol Bold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731719"/>
              <a:ext cx="6657686" cy="3148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202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-6945623" y="5655870"/>
            <a:ext cx="18288000" cy="321821"/>
            <a:chOff x="0" y="0"/>
            <a:chExt cx="24384000" cy="429094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800090" cy="429094"/>
            </a:xfrm>
            <a:prstGeom prst="rect">
              <a:avLst/>
            </a:prstGeom>
          </p:spPr>
        </p:pic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2583910" y="0"/>
              <a:ext cx="11800090" cy="429094"/>
            </a:xfrm>
            <a:prstGeom prst="rect">
              <a:avLst/>
            </a:prstGeom>
          </p:spPr>
        </p:pic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10430491" y="8468294"/>
            <a:ext cx="6008399" cy="10014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 rot="5400000">
            <a:off x="10153043" y="6927174"/>
            <a:ext cx="2640618" cy="261949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515" y="9962335"/>
            <a:ext cx="18288000" cy="321821"/>
            <a:chOff x="0" y="0"/>
            <a:chExt cx="24384000" cy="429094"/>
          </a:xfrm>
        </p:grpSpPr>
        <p:pic>
          <p:nvPicPr>
            <p:cNvPr id="41" name="Picture 4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800090" cy="429094"/>
            </a:xfrm>
            <a:prstGeom prst="rect">
              <a:avLst/>
            </a:prstGeom>
          </p:spPr>
        </p:pic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2583910" y="0"/>
              <a:ext cx="11800090" cy="4290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9983" y="413385"/>
            <a:ext cx="15215883" cy="170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38B6FF"/>
                </a:solidFill>
                <a:latin typeface="Nunito Sans Bold Bold"/>
              </a:rPr>
              <a:t>COMPARACIÓN</a:t>
            </a:r>
          </a:p>
          <a:p>
            <a:pPr marL="0" lvl="0" indent="0" algn="ctr">
              <a:lnSpc>
                <a:spcPts val="6720"/>
              </a:lnSpc>
              <a:spcBef>
                <a:spcPct val="0"/>
              </a:spcBef>
            </a:pPr>
            <a:r>
              <a:rPr lang="en-US" sz="5600">
                <a:solidFill>
                  <a:srgbClr val="38B6FF"/>
                </a:solidFill>
                <a:latin typeface="Nunito Sans Bold Bold"/>
              </a:rPr>
              <a:t> PUNTO FIJO VS BISECCIÓN 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195142">
            <a:off x="3559079" y="119350"/>
            <a:ext cx="843338" cy="8126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156522">
            <a:off x="13190431" y="1708214"/>
            <a:ext cx="843338" cy="81267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0" y="9773465"/>
            <a:ext cx="18288000" cy="321821"/>
            <a:chOff x="0" y="0"/>
            <a:chExt cx="24384000" cy="42909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1800090" cy="42909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2583910" y="0"/>
              <a:ext cx="11800090" cy="429094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7475759" y="9279739"/>
            <a:ext cx="1495679" cy="1027070"/>
            <a:chOff x="0" y="0"/>
            <a:chExt cx="1994239" cy="136942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1432827" cy="1369427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458287" y="357656"/>
              <a:ext cx="1535951" cy="692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59"/>
                </a:lnSpc>
                <a:spcBef>
                  <a:spcPct val="0"/>
                </a:spcBef>
              </a:pPr>
              <a:r>
                <a:rPr lang="en-US" sz="3599" u="none">
                  <a:solidFill>
                    <a:srgbClr val="000000"/>
                  </a:solidFill>
                  <a:latin typeface="Bristol"/>
                </a:rPr>
                <a:t>08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124309" y="1999436"/>
            <a:ext cx="5781611" cy="445589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7456" y="3256094"/>
            <a:ext cx="5729603" cy="450183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729603" y="6145630"/>
            <a:ext cx="5692731" cy="447087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99301" y="6455327"/>
            <a:ext cx="5176457" cy="385148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090881" y="2282298"/>
            <a:ext cx="5148265" cy="3890168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6248400" y="226557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/>
              <a:t>Caso 2</a:t>
            </a:r>
            <a:endParaRPr lang="en-US" b="1" dirty="0"/>
          </a:p>
        </p:txBody>
      </p:sp>
      <p:sp>
        <p:nvSpPr>
          <p:cNvPr id="17" name="CuadroTexto 16"/>
          <p:cNvSpPr txBox="1"/>
          <p:nvPr/>
        </p:nvSpPr>
        <p:spPr>
          <a:xfrm>
            <a:off x="329873" y="327977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/>
              <a:t>Caso 1</a:t>
            </a:r>
            <a:endParaRPr lang="en-US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12751926" y="205460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/>
              <a:t>Caso 3</a:t>
            </a:r>
            <a:endParaRPr lang="en-US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219622"/>
            <a:ext cx="16230600" cy="376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004"/>
              </a:lnSpc>
              <a:spcBef>
                <a:spcPct val="0"/>
              </a:spcBef>
            </a:pPr>
            <a:r>
              <a:rPr lang="en-US" sz="26367">
                <a:solidFill>
                  <a:srgbClr val="FFFFFF"/>
                </a:solidFill>
                <a:latin typeface="Nunito Sans Bold"/>
              </a:rPr>
              <a:t>GRACIAS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9796464">
            <a:off x="659127" y="6291771"/>
            <a:ext cx="2595857" cy="307595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399999">
            <a:off x="16837631" y="1299598"/>
            <a:ext cx="843338" cy="8126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86</Words>
  <Application>Microsoft Office PowerPoint</Application>
  <PresentationFormat>Personalizado</PresentationFormat>
  <Paragraphs>41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8" baseType="lpstr">
      <vt:lpstr>Nunito</vt:lpstr>
      <vt:lpstr>Arial</vt:lpstr>
      <vt:lpstr>Cambria Math</vt:lpstr>
      <vt:lpstr>Nunito Sans Bold</vt:lpstr>
      <vt:lpstr>Nunito Sans Bold Bold</vt:lpstr>
      <vt:lpstr>Calibri</vt:lpstr>
      <vt:lpstr>Bristol</vt:lpstr>
      <vt:lpstr>Bristol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MetodoPuntoFijo</dc:title>
  <cp:lastModifiedBy>user</cp:lastModifiedBy>
  <cp:revision>8</cp:revision>
  <dcterms:created xsi:type="dcterms:W3CDTF">2006-08-16T00:00:00Z</dcterms:created>
  <dcterms:modified xsi:type="dcterms:W3CDTF">2020-09-02T13:20:02Z</dcterms:modified>
  <dc:identifier>DAEGkHzJGrE</dc:identifier>
</cp:coreProperties>
</file>